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y="5715000" cx="9144000"/>
  <p:notesSz cx="6858000" cy="9144000"/>
  <p:embeddedFontLst>
    <p:embeddedFont>
      <p:font typeface="Proxima Nova"/>
      <p:regular r:id="rId58"/>
      <p:bold r:id="rId59"/>
      <p:italic r:id="rId60"/>
      <p:boldItalic r:id="rId61"/>
    </p:embeddedFont>
    <p:embeddedFont>
      <p:font typeface="Proxima Nova Semibold"/>
      <p:regular r:id="rId62"/>
      <p:bold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5" roundtripDataSignature="AMtx7mg2efPGYBHXiB2GLFHxB951FLyO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ProximaNovaSemibold-regular.fntdata"/><Relationship Id="rId61" Type="http://schemas.openxmlformats.org/officeDocument/2006/relationships/font" Target="fonts/ProximaNova-boldItalic.fntdata"/><Relationship Id="rId20" Type="http://schemas.openxmlformats.org/officeDocument/2006/relationships/slide" Target="slides/slide16.xml"/><Relationship Id="rId64" Type="http://schemas.openxmlformats.org/officeDocument/2006/relationships/font" Target="fonts/ProximaNovaSemibold-boldItalic.fntdata"/><Relationship Id="rId63" Type="http://schemas.openxmlformats.org/officeDocument/2006/relationships/font" Target="fonts/ProximaNovaSemibold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ProximaNova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ProximaNova-bold.fntdata"/><Relationship Id="rId14" Type="http://schemas.openxmlformats.org/officeDocument/2006/relationships/slide" Target="slides/slide10.xml"/><Relationship Id="rId58" Type="http://schemas.openxmlformats.org/officeDocument/2006/relationships/font" Target="fonts/ProximaNov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1f72510e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g291f72510ea_0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0b5956e9f_0_2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0b5956e9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90b5956e9f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0b5956e9f_0_17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0b5956e9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90b5956e9f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091b9c246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29091b9c246_1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091b9c246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g29091b9c246_1_8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20d928c94_3_5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20d928c94_3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920d928c94_3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0c2a7a6e8_2_2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70c2a7a6e8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5" name="Google Shape;225;g170c2a7a6e8_2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3d196e3d8_0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53d196e3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2" name="Google Shape;282;g53d196e3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091b9c246_1_23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9091b9c246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0" name="Google Shape;290;g29091b9c246_1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p2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p2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0" name="Google Shape;330;p3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8" name="Google Shape;338;p3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3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2" name="Google Shape;352;p3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p3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6f6b518064_1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16f6b518064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69" name="Google Shape;369;g16f6b518064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5" name="Google Shape;375;p3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3" name="Google Shape;383;p4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89" name="Google Shape;389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98" name="Google Shape;398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393d31a91_1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a393d31a9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07" name="Google Shape;407;ga393d31a9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5" name="Google Shape;415;p4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393d31a91_1_15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a393d31a91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25" name="Google Shape;425;ga393d31a91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4cafeaeadf_1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14cafeaeadf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3" name="Google Shape;433;g14cafeaeadf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1" name="Google Shape;441;p4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9" name="Google Shape;449;p4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7" name="Google Shape;457;p4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5" name="Google Shape;465;p4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a423670d64_0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a423670d6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74" name="Google Shape;474;ga423670d6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920d928c94_2_2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920d928c94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920d928c94_2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9" name="Google Shape;489;p5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8" name="Google Shape;498;p5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6" name="Google Shape;506;p5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54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54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4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54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4" name="Google Shape;74;p63"/>
          <p:cNvSpPr txBox="1"/>
          <p:nvPr>
            <p:ph idx="1" type="body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63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63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/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64"/>
          <p:cNvSpPr txBox="1"/>
          <p:nvPr>
            <p:ph idx="1" type="body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64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64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64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" name="Google Shape;23;p55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DBBA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DBBA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DBBA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5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5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5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6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6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/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7"/>
          <p:cNvSpPr txBox="1"/>
          <p:nvPr>
            <p:ph idx="1" type="body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BBA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BBA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DBBA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BBA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7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7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7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objecten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58"/>
          <p:cNvSpPr txBox="1"/>
          <p:nvPr>
            <p:ph idx="1" type="body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8"/>
          <p:cNvSpPr txBox="1"/>
          <p:nvPr>
            <p:ph idx="2" type="body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8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58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8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59"/>
          <p:cNvSpPr txBox="1"/>
          <p:nvPr>
            <p:ph idx="1" type="body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9"/>
          <p:cNvSpPr txBox="1"/>
          <p:nvPr>
            <p:ph idx="2" type="body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9"/>
          <p:cNvSpPr txBox="1"/>
          <p:nvPr>
            <p:ph idx="3" type="body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9"/>
          <p:cNvSpPr txBox="1"/>
          <p:nvPr>
            <p:ph idx="4" type="body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59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59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59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60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0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60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/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" name="Google Shape;60;p61"/>
          <p:cNvSpPr txBox="1"/>
          <p:nvPr>
            <p:ph idx="1" type="body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61"/>
          <p:cNvSpPr txBox="1"/>
          <p:nvPr>
            <p:ph idx="2" type="body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61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1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/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" name="Google Shape;67;p62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/>
          <p:nvPr>
            <p:ph idx="1" type="body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62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62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62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BAF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DBB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3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3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3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9.jpg"/><Relationship Id="rId7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2381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title"/>
          </p:nvPr>
        </p:nvSpPr>
        <p:spPr>
          <a:xfrm>
            <a:off x="460661" y="3277168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</a:pPr>
            <a:r>
              <a:rPr b="0" i="0" lang="nl-NL" sz="4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VESTING Board 20</a:t>
            </a:r>
            <a:r>
              <a:rPr lang="nl-NL" sz="4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24</a:t>
            </a:r>
            <a:r>
              <a:rPr b="0" i="0" lang="nl-NL" sz="4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- 20</a:t>
            </a:r>
            <a:r>
              <a:rPr lang="nl-NL" sz="4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25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60661" y="2562629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</a:pPr>
            <a:r>
              <a:rPr b="0" i="0" lang="nl-NL" sz="4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Information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STING - Zonder ondertitel - Zonder achtergrond-03.png" id="92" name="Google Shape;92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830" r="-1737" t="0"/>
          <a:stretch/>
        </p:blipFill>
        <p:spPr>
          <a:xfrm>
            <a:off x="2435838" y="576320"/>
            <a:ext cx="4272325" cy="179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1f72510ea_0_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Chairman</a:t>
            </a:r>
            <a:endParaRPr/>
          </a:p>
        </p:txBody>
      </p:sp>
      <p:pic>
        <p:nvPicPr>
          <p:cNvPr descr="VESTING hoek.eps" id="167" name="Google Shape;167;g291f72510ea_0_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91f72510ea_0_0"/>
          <p:cNvSpPr txBox="1"/>
          <p:nvPr/>
        </p:nvSpPr>
        <p:spPr>
          <a:xfrm>
            <a:off x="225850" y="1333500"/>
            <a:ext cx="87885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with external parties: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Study programme EOR(AS) and departments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The Interim (EBF, FSG, MARUG &amp; TeMa)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Supervisory Board (RvC)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The LOES (VSAE, Kraket, FAECTOR, Vectum &amp; Asset)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Council (e.g. SOG &amp; Calimero)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Expedition Strategy door deel te nemen in de Raad van Toezicht;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169" name="Google Shape;169;g291f72510e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51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Chairmanship: something for you?</a:t>
            </a:r>
            <a:endParaRPr sz="40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0" name="Google Shape;180;p15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194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 traits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Decisive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Keeping track of the progress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Strategic insight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1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Interested in</a:t>
            </a: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Strategic policy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Leadership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Representing VESTING towards external parties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VESTING hoek.eps" id="181" name="Google Shape;181;p1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182" name="Google Shape;1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0b5956e9f_0_2"/>
          <p:cNvSpPr txBox="1"/>
          <p:nvPr>
            <p:ph type="title"/>
          </p:nvPr>
        </p:nvSpPr>
        <p:spPr>
          <a:xfrm>
            <a:off x="457200" y="0"/>
            <a:ext cx="8229600" cy="9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Huidige structuur</a:t>
            </a:r>
            <a:endParaRPr/>
          </a:p>
        </p:txBody>
      </p:sp>
      <p:sp>
        <p:nvSpPr>
          <p:cNvPr id="189" name="Google Shape;189;g290b5956e9f_0_2"/>
          <p:cNvSpPr txBox="1"/>
          <p:nvPr>
            <p:ph idx="1" type="body"/>
          </p:nvPr>
        </p:nvSpPr>
        <p:spPr>
          <a:xfrm>
            <a:off x="0" y="929575"/>
            <a:ext cx="4662000" cy="47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nl-NL" sz="2400"/>
              <a:t>Intern Coördinator </a:t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Interne communicatie;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Commissiesollicitaties;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●Coördinator Activity Committee (AC);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Career Experience Committee (CEC);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Coordinator European Programme Committee (EPC):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Freshmen Symposium Committee (FSC);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Introduction Weekend Committee (IWC);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Masterteam;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Sports Committee (SC);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Weekend Trip Committee (WTC);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Voorzitter Magazine Committee (MC) en technisch beheer ‘De Econometrist’.</a:t>
            </a:r>
            <a:endParaRPr sz="1500"/>
          </a:p>
        </p:txBody>
      </p:sp>
      <p:sp>
        <p:nvSpPr>
          <p:cNvPr id="190" name="Google Shape;190;g290b5956e9f_0_2"/>
          <p:cNvSpPr txBox="1"/>
          <p:nvPr>
            <p:ph idx="1" type="body"/>
          </p:nvPr>
        </p:nvSpPr>
        <p:spPr>
          <a:xfrm>
            <a:off x="4996625" y="929575"/>
            <a:ext cx="4147500" cy="43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nl-NL" sz="2400"/>
              <a:t>Public Relations Coördinator </a:t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600"/>
              <a:t>● </a:t>
            </a:r>
            <a:r>
              <a:rPr lang="nl-NL" sz="1500"/>
              <a:t>Uitwerken en handhaven promotiebeleid;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 ● Ontwikkeling promotiemateriaal;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promotiekanalen;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Begeleiden Marketing Officers van commissies;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Multimedia Committee (MMC); 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0b5956e9f_0_17"/>
          <p:cNvSpPr txBox="1"/>
          <p:nvPr>
            <p:ph type="title"/>
          </p:nvPr>
        </p:nvSpPr>
        <p:spPr>
          <a:xfrm>
            <a:off x="457200" y="0"/>
            <a:ext cx="8229600" cy="9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Nieuwe </a:t>
            </a:r>
            <a:r>
              <a:rPr lang="nl-NL"/>
              <a:t>structuur</a:t>
            </a:r>
            <a:endParaRPr/>
          </a:p>
        </p:txBody>
      </p:sp>
      <p:sp>
        <p:nvSpPr>
          <p:cNvPr id="197" name="Google Shape;197;g290b5956e9f_0_17"/>
          <p:cNvSpPr txBox="1"/>
          <p:nvPr>
            <p:ph idx="1" type="body"/>
          </p:nvPr>
        </p:nvSpPr>
        <p:spPr>
          <a:xfrm>
            <a:off x="0" y="775450"/>
            <a:ext cx="4662000" cy="49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nl-NL" sz="2400"/>
              <a:t>Intern Coördinator; </a:t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Interne communicatie;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Commissiesollicitaties;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●Coördinator Activity Committee (AC);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Introduction Weekend Committee (IWC);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Masterteam;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Sports Committee (SC);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Weekend Trip Committee (WTC);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600"/>
              <a:t>● </a:t>
            </a:r>
            <a:r>
              <a:rPr lang="nl-NL" sz="1500"/>
              <a:t>Uitwerken en handhaven promotiebeleid;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 Coördinator promotiekanalen;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Begeleiden Marketing Officers van commissies;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Multimedia Committee (MMC);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Ontwikkeling promotiemateriaal.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98" name="Google Shape;198;g290b5956e9f_0_17"/>
          <p:cNvSpPr txBox="1"/>
          <p:nvPr>
            <p:ph idx="1" type="body"/>
          </p:nvPr>
        </p:nvSpPr>
        <p:spPr>
          <a:xfrm>
            <a:off x="4756975" y="846575"/>
            <a:ext cx="4386900" cy="4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nl-NL" sz="2400"/>
              <a:t>Vice Chairman;</a:t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</a:t>
            </a:r>
            <a:r>
              <a:rPr lang="nl-NL" sz="1500"/>
              <a:t>Ontwikkelen beleid (als vicevoorzitter);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Het onderhouden van contact met De Economische en Bedrijfskundige Faculteitsvereniging (EBF) (als vicevoorzitter);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Green officer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</a:t>
            </a:r>
            <a:r>
              <a:rPr lang="nl-NL" sz="1500"/>
              <a:t>Coördinator Bedrijfscontacten II;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Coordinator European Programme Committee (EPC)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Career Experience Committee (CEC);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Conference Committee (CC);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Freshmen Symposium Committee (FSC).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091b9c246_1_1"/>
          <p:cNvSpPr txBox="1"/>
          <p:nvPr>
            <p:ph type="ctrTitle"/>
          </p:nvPr>
        </p:nvSpPr>
        <p:spPr>
          <a:xfrm>
            <a:off x="-1329710" y="1775355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Vice Chairman</a:t>
            </a:r>
            <a:endParaRPr/>
          </a:p>
        </p:txBody>
      </p:sp>
      <p:sp>
        <p:nvSpPr>
          <p:cNvPr id="204" name="Google Shape;204;g29091b9c246_1_1"/>
          <p:cNvSpPr txBox="1"/>
          <p:nvPr>
            <p:ph idx="1" type="subTitle"/>
          </p:nvPr>
        </p:nvSpPr>
        <p:spPr>
          <a:xfrm>
            <a:off x="-643892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Ivo Roest</a:t>
            </a:r>
            <a:endParaRPr/>
          </a:p>
        </p:txBody>
      </p:sp>
      <p:pic>
        <p:nvPicPr>
          <p:cNvPr descr="100% groen VESTING icoon.eps" id="205" name="Google Shape;205;g29091b9c246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9091b9c246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622" y="907400"/>
            <a:ext cx="2599499" cy="39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11" name="Google Shape;211;g29091b9c246_1_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12" name="Google Shape;212;g29091b9c246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9091b9c246_1_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Vice Chairman</a:t>
            </a:r>
            <a:endParaRPr/>
          </a:p>
        </p:txBody>
      </p:sp>
      <p:sp>
        <p:nvSpPr>
          <p:cNvPr id="214" name="Google Shape;214;g29091b9c246_1_8"/>
          <p:cNvSpPr txBox="1"/>
          <p:nvPr/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of the strategic policy</a:t>
            </a:r>
            <a:endParaRPr b="0" i="0" sz="2400" u="none" cap="none" strike="noStrike">
              <a:solidFill>
                <a:srgbClr val="1E47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Economics and Business Faculty Association (EBF)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Proxima Nova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 policy (association broad)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Proxima Nova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Strategic thinking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20d928c94_3_5"/>
          <p:cNvSpPr txBox="1"/>
          <p:nvPr>
            <p:ph type="title"/>
          </p:nvPr>
        </p:nvSpPr>
        <p:spPr>
          <a:xfrm>
            <a:off x="457200" y="544290"/>
            <a:ext cx="8229600" cy="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Vice Chairman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920d928c94_3_5"/>
          <p:cNvSpPr txBox="1"/>
          <p:nvPr>
            <p:ph idx="1" type="body"/>
          </p:nvPr>
        </p:nvSpPr>
        <p:spPr>
          <a:xfrm>
            <a:off x="457200" y="1275200"/>
            <a:ext cx="4386900" cy="4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Ontwikkelen beleid (als vicevoorzitter);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Het onderhouden van contact met De Economische en Bedrijfskundige Faculteitsvereniging (EBF) (als vicevoorzitter);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Green officer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Bedrijfscontacten II;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Coordinator European Programme Committee (EPC)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Career Experience Committee (CEC);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Conference Committee (CC);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nl-NL" sz="1500"/>
              <a:t>● Coördinator Freshmen Symposium Committee (FSC).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70c2a7a6e8_2_2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>
                <a:solidFill>
                  <a:srgbClr val="339C8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External</a:t>
            </a: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 Affairs II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VESTING hoek.eps" id="228" name="Google Shape;228;g170c2a7a6e8_2_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29" name="Google Shape;229;g170c2a7a6e8_2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70c2a7a6e8_2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4588" y="1181377"/>
            <a:ext cx="6594824" cy="39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ctrTitle"/>
          </p:nvPr>
        </p:nvSpPr>
        <p:spPr>
          <a:xfrm>
            <a:off x="-132971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Treasurer</a:t>
            </a:r>
            <a:endParaRPr/>
          </a:p>
        </p:txBody>
      </p:sp>
      <p:sp>
        <p:nvSpPr>
          <p:cNvPr id="236" name="Google Shape;236;p16"/>
          <p:cNvSpPr txBox="1"/>
          <p:nvPr>
            <p:ph idx="1" type="subTitle"/>
          </p:nvPr>
        </p:nvSpPr>
        <p:spPr>
          <a:xfrm>
            <a:off x="-643892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Roos Speel</a:t>
            </a: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/>
          </a:p>
        </p:txBody>
      </p:sp>
      <p:pic>
        <p:nvPicPr>
          <p:cNvPr descr="100% groen VESTING icoon.eps" id="237" name="Google Shape;2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 b="35922" l="0" r="0" t="0"/>
          <a:stretch/>
        </p:blipFill>
        <p:spPr>
          <a:xfrm>
            <a:off x="4949650" y="1341250"/>
            <a:ext cx="3154201" cy="30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 year in the VESTING Board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b="0" i="1" lang="nl-NL" sz="3200" u="none" cap="none" strike="noStrike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you expect?</a:t>
            </a:r>
            <a:endParaRPr/>
          </a:p>
        </p:txBody>
      </p:sp>
      <p:pic>
        <p:nvPicPr>
          <p:cNvPr descr="VESTING hoek.eps" id="99" name="Google Shape;99;p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43" name="Google Shape;243;p1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44" name="Google Shape;2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Financial tasks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800"/>
              <a:buFont typeface="Arial"/>
              <a:buNone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Financial policy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800"/>
              <a:buFont typeface="Arial"/>
              <a:buNone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Financial management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Send and pay invoices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Direct debits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Bookkeeping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Settle financial business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51" name="Google Shape;251;p1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52" name="Google Shape;2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>
            <p:ph type="title"/>
          </p:nvPr>
        </p:nvSpPr>
        <p:spPr>
          <a:xfrm>
            <a:off x="457200" y="9491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Other tasks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457200" y="968900"/>
            <a:ext cx="8229600" cy="3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841"/>
              </a:buClr>
              <a:buSzPts val="24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841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Conference Committee</a:t>
            </a:r>
            <a:endParaRPr b="0" i="0" sz="2400" u="none" cap="none" strike="noStrike">
              <a:solidFill>
                <a:srgbClr val="1E48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65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841"/>
              </a:buClr>
              <a:buSzPts val="296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of LED Board 2024</a:t>
            </a:r>
            <a:endParaRPr b="0" i="0" sz="2400" u="none" cap="none" strike="noStrike">
              <a:solidFill>
                <a:srgbClr val="1E48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65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841"/>
              </a:buClr>
              <a:buSzPts val="296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Treasurer LOES 2023-2024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6560" lvl="0" marL="4572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841"/>
              </a:buClr>
              <a:buSzPts val="29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841"/>
                </a:solidFill>
                <a:latin typeface="Proxima Nova"/>
                <a:ea typeface="Proxima Nova"/>
                <a:cs typeface="Proxima Nova"/>
                <a:sym typeface="Proxima Nova"/>
              </a:rPr>
              <a:t>Fifty Cent Shop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E4841"/>
              </a:buClr>
              <a:buSzPts val="258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841"/>
                </a:solidFill>
                <a:latin typeface="Proxima Nova"/>
                <a:ea typeface="Proxima Nova"/>
                <a:cs typeface="Proxima Nova"/>
                <a:sym typeface="Proxima Nova"/>
              </a:rPr>
              <a:t>Permanent task treasurer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841"/>
              </a:buClr>
              <a:buSzPts val="2921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841"/>
                </a:solidFill>
                <a:latin typeface="Proxima Nova"/>
                <a:ea typeface="Proxima Nova"/>
                <a:cs typeface="Proxima Nova"/>
                <a:sym typeface="Proxima Nova"/>
              </a:rPr>
              <a:t> VESTING Shop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E4841"/>
              </a:buClr>
              <a:buSzPts val="258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841"/>
                </a:solidFill>
                <a:latin typeface="Proxima Nova"/>
                <a:ea typeface="Proxima Nova"/>
                <a:cs typeface="Proxima Nova"/>
                <a:sym typeface="Proxima Nova"/>
              </a:rPr>
              <a:t>Permanent task treasurer</a:t>
            </a:r>
            <a:endParaRPr b="0" i="0" sz="2400" u="none" cap="none" strike="noStrike">
              <a:solidFill>
                <a:srgbClr val="1E48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84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59" name="Google Shape;259;p1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60" name="Google Shape;2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Collaboration</a:t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KasCo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Treasurers other committees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Treasurers other boards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LOES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67" name="Google Shape;267;p2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68" name="Google Shape;2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Interests/characteristics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Reliable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Exact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Working independently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Patient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Decisive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Bookkeeping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E484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275" name="Google Shape;275;p2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276" name="Google Shape;2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Treasurer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1460500"/>
            <a:ext cx="8229600" cy="37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3d196e3d8_0_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85" name="Google Shape;285;g53d196e3d8_0_0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86" name="Google Shape;286;g53d196e3d8_0_0"/>
          <p:cNvPicPr preferRelativeResize="0"/>
          <p:nvPr/>
        </p:nvPicPr>
        <p:blipFill rotWithShape="1">
          <a:blip r:embed="rId3">
            <a:alphaModFix/>
          </a:blip>
          <a:srcRect b="0" l="0" r="12823" t="0"/>
          <a:stretch/>
        </p:blipFill>
        <p:spPr>
          <a:xfrm>
            <a:off x="152400" y="0"/>
            <a:ext cx="8796308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091b9c246_1_2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93" name="Google Shape;293;g29091b9c246_1_23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94" name="Google Shape;294;g29091b9c246_1_23"/>
          <p:cNvPicPr preferRelativeResize="0"/>
          <p:nvPr/>
        </p:nvPicPr>
        <p:blipFill rotWithShape="1">
          <a:blip r:embed="rId3">
            <a:alphaModFix/>
          </a:blip>
          <a:srcRect b="0" l="0" r="13524" t="0"/>
          <a:stretch/>
        </p:blipFill>
        <p:spPr>
          <a:xfrm>
            <a:off x="228600" y="0"/>
            <a:ext cx="8755144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/>
          <p:nvPr>
            <p:ph type="ctrTitle"/>
          </p:nvPr>
        </p:nvSpPr>
        <p:spPr>
          <a:xfrm>
            <a:off x="477980" y="1775355"/>
            <a:ext cx="4297758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Secretary</a:t>
            </a:r>
            <a:endParaRPr/>
          </a:p>
        </p:txBody>
      </p:sp>
      <p:sp>
        <p:nvSpPr>
          <p:cNvPr id="300" name="Google Shape;300;p27"/>
          <p:cNvSpPr txBox="1"/>
          <p:nvPr>
            <p:ph idx="1" type="subTitle"/>
          </p:nvPr>
        </p:nvSpPr>
        <p:spPr>
          <a:xfrm>
            <a:off x="667931" y="3202970"/>
            <a:ext cx="3917856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Jochum Popkema</a:t>
            </a:r>
            <a:endParaRPr i="1">
              <a:solidFill>
                <a:srgbClr val="3C8F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DBBAF"/>
              </a:buClr>
              <a:buSzPts val="8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3C8F8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VESTING hoek.eps" id="301" name="Google Shape;301;p2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4186" y="-5444788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302" name="Google Shape;3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328" y="758038"/>
            <a:ext cx="2798601" cy="419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Secretary</a:t>
            </a:r>
            <a:endParaRPr/>
          </a:p>
        </p:txBody>
      </p:sp>
      <p:pic>
        <p:nvPicPr>
          <p:cNvPr descr="VESTING hoek.eps" id="309" name="Google Shape;309;p2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457200" y="1181365"/>
            <a:ext cx="8229600" cy="442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Diverse tasks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E4740"/>
              </a:buClr>
              <a:buSzPts val="28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Set and divisible tasks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E4740"/>
              </a:buClr>
              <a:buSzPts val="28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Space to pick up different projects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Characteristics: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E4740"/>
              </a:buClr>
              <a:buSzPts val="28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Precise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E4740"/>
              </a:buClr>
              <a:buSzPts val="28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Eager to help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E4740"/>
              </a:buClr>
              <a:buSzPts val="28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Able to keep the overview (organised)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311" name="Google Shape;3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Set tasks</a:t>
            </a:r>
            <a:endParaRPr/>
          </a:p>
        </p:txBody>
      </p:sp>
      <p:pic>
        <p:nvPicPr>
          <p:cNvPr descr="VESTING hoek.eps" id="317" name="Google Shape;317;p2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62060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/>
          <p:cNvSpPr txBox="1"/>
          <p:nvPr/>
        </p:nvSpPr>
        <p:spPr>
          <a:xfrm>
            <a:off x="457200" y="1245161"/>
            <a:ext cx="8229600" cy="428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Keeping minutes during Board meetings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Newsletters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Mastering VESTING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Correspondence and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Booksale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Membership administration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Facilities VESTING Room (VK)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Year planning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Archives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319" name="Google Shape;31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VESTING Board</a:t>
            </a:r>
            <a:endParaRPr/>
          </a:p>
        </p:txBody>
      </p:sp>
      <p:pic>
        <p:nvPicPr>
          <p:cNvPr descr="VESTING hoek.eps" id="106" name="Google Shape;106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216025" y="1333500"/>
            <a:ext cx="87339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Responsible for the day to day operations (activities, committees, finances, promotion…)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Representing VESTING at companies, the faculty and other associations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Own policy and policy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Fun, valuable lessons and 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% groen VESTING icoon.eps"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Divis</a:t>
            </a: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i</a:t>
            </a: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ble tasks</a:t>
            </a:r>
            <a:endParaRPr/>
          </a:p>
        </p:txBody>
      </p:sp>
      <p:pic>
        <p:nvPicPr>
          <p:cNvPr descr="VESTING hoek.eps" id="325" name="Google Shape;325;p3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 txBox="1"/>
          <p:nvPr/>
        </p:nvSpPr>
        <p:spPr>
          <a:xfrm>
            <a:off x="457200" y="1245161"/>
            <a:ext cx="8229600" cy="428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External </a:t>
            </a: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affairs ll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Archiving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Informal Activities and Socials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% groen VESTING icoon.eps" id="327" name="Google Shape;32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% groen VESTING icoon.eps" id="332" name="Google Shape;3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Secretary</a:t>
            </a:r>
            <a:endParaRPr/>
          </a:p>
        </p:txBody>
      </p:sp>
      <p:pic>
        <p:nvPicPr>
          <p:cNvPr descr="Grafiek.png" id="334" name="Google Shape;33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1341615"/>
            <a:ext cx="6248400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STING hoek.eps" id="335" name="Google Shape;335;p31"/>
          <p:cNvPicPr preferRelativeResize="0"/>
          <p:nvPr/>
        </p:nvPicPr>
        <p:blipFill rotWithShape="1">
          <a:blip r:embed="rId5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602"/>
            <a:ext cx="9144002" cy="41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type="ctrTitle"/>
          </p:nvPr>
        </p:nvSpPr>
        <p:spPr>
          <a:xfrm>
            <a:off x="151475" y="1775350"/>
            <a:ext cx="51093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Internal Affairs</a:t>
            </a:r>
            <a:endParaRPr/>
          </a:p>
        </p:txBody>
      </p:sp>
      <p:sp>
        <p:nvSpPr>
          <p:cNvPr id="346" name="Google Shape;346;p34"/>
          <p:cNvSpPr txBox="1"/>
          <p:nvPr>
            <p:ph idx="1" type="subTitle"/>
          </p:nvPr>
        </p:nvSpPr>
        <p:spPr>
          <a:xfrm>
            <a:off x="-494275" y="3120584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Joep Nieuwenburg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DBBAF"/>
              </a:buClr>
              <a:buSzPts val="8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3C8F8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DBBAF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DBB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ESTING hoek.eps" id="347" name="Google Shape;347;p3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5906" y="-5430983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348" name="Google Shape;34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0350" y="788475"/>
            <a:ext cx="2756974" cy="413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Internal Affairs</a:t>
            </a:r>
            <a:endParaRPr/>
          </a:p>
        </p:txBody>
      </p:sp>
      <p:pic>
        <p:nvPicPr>
          <p:cNvPr descr="VESTING hoek.eps" id="355" name="Google Shape;355;p3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74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Various function, link between committee members and the board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1E4740"/>
              </a:buClr>
              <a:buSzPts val="274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Characteristics: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Patient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2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Approachable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Critical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of people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Flexible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357" name="Google Shape;35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Tasks</a:t>
            </a:r>
            <a:endParaRPr/>
          </a:p>
        </p:txBody>
      </p:sp>
      <p:pic>
        <p:nvPicPr>
          <p:cNvPr descr="VESTING hoek.eps" id="363" name="Google Shape;363;p3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6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Internal communication</a:t>
            </a:r>
            <a:endParaRPr b="0" i="0" sz="2400" u="none" cap="none" strike="noStrike">
              <a:solidFill>
                <a:srgbClr val="1E47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Committee Applications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Coordinating VESTING Committees</a:t>
            </a:r>
            <a:br>
              <a:rPr b="0" i="0" lang="nl-NL" sz="3200" u="none" cap="none" strike="noStrike">
                <a:solidFill>
                  <a:srgbClr val="0C1C19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nl-NL" sz="3200" u="none" cap="none" strike="noStrike">
                <a:solidFill>
                  <a:srgbClr val="0C1C1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% groen VESTING icoon.eps" id="365" name="Google Shape;36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6f6b518064_1_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/>
              <a:t>Divisible tasks</a:t>
            </a:r>
            <a:endParaRPr/>
          </a:p>
        </p:txBody>
      </p:sp>
      <p:sp>
        <p:nvSpPr>
          <p:cNvPr id="372" name="Google Shape;372;g16f6b518064_1_1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Chairman Magazine Committee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Masterteam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Time Management</a:t>
            </a:r>
            <a:endParaRPr/>
          </a:p>
        </p:txBody>
      </p:sp>
      <p:pic>
        <p:nvPicPr>
          <p:cNvPr descr="VESTING hoek.eps" id="378" name="Google Shape;378;p3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379" name="Google Shape;3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2000" y="1498507"/>
            <a:ext cx="5400000" cy="324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1"/>
          <p:cNvPicPr preferRelativeResize="0"/>
          <p:nvPr/>
        </p:nvPicPr>
        <p:blipFill rotWithShape="1">
          <a:blip r:embed="rId3">
            <a:alphaModFix/>
          </a:blip>
          <a:srcRect b="5500" l="15637" r="4086" t="16478"/>
          <a:stretch/>
        </p:blipFill>
        <p:spPr>
          <a:xfrm>
            <a:off x="0" y="132625"/>
            <a:ext cx="9144000" cy="499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Public Relations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92" name="Google Shape;392;p37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Diverse function, responsible for social media and all promotion material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Characteristics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800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Creative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800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Eye for detail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800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Orderly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VESTING hoek.eps" id="393" name="Google Shape;393;p3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394" name="Google Shape;39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537197" y="2196211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makes a board year unique?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VESTING hoek.eps" id="114" name="Google Shape;114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2358" y="-5449071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Tasks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1" name="Google Shape;401;p25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1E4740"/>
              </a:buClr>
              <a:buSzPts val="2740"/>
              <a:buFont typeface="Arial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Main tasks</a:t>
            </a: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Developing promotion material for VESTING Events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Manage all VESTING Social Media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1E4740"/>
              </a:buClr>
              <a:buSzPts val="2360"/>
              <a:buFont typeface="Arial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Coordinating the Marketing Officers</a:t>
            </a:r>
            <a:b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Char char="•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Other tasks: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800"/>
              <a:buChar char="○"/>
            </a:pP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Multimedia Committee</a:t>
            </a:r>
            <a:endParaRPr sz="24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VESTING hoek.eps" id="402" name="Google Shape;402;p2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403" name="Google Shape;40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393d31a91_1_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Public Relations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VESTING hoek.eps" id="410" name="Google Shape;410;ga393d31a91_1_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411" name="Google Shape;411;ga393d31a9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a393d31a91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3338" y="1496675"/>
            <a:ext cx="5837326" cy="35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/>
          <p:nvPr>
            <p:ph type="ctrTitle"/>
          </p:nvPr>
        </p:nvSpPr>
        <p:spPr>
          <a:xfrm>
            <a:off x="-1465260" y="1637880"/>
            <a:ext cx="77724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External Affairs</a:t>
            </a:r>
            <a:endParaRPr b="0" i="0" sz="4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lang="nl-NL">
                <a:latin typeface="Proxima Nova Semibold"/>
                <a:ea typeface="Proxima Nova Semibold"/>
                <a:cs typeface="Proxima Nova Semibold"/>
                <a:sym typeface="Proxima Nova Semibold"/>
              </a:rPr>
              <a:t>Coordinator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8" name="Google Shape;418;p42"/>
          <p:cNvSpPr txBox="1"/>
          <p:nvPr>
            <p:ph idx="1" type="subTitle"/>
          </p:nvPr>
        </p:nvSpPr>
        <p:spPr>
          <a:xfrm>
            <a:off x="-779460" y="3523885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F81"/>
              </a:buClr>
              <a:buSzPts val="800"/>
              <a:buFont typeface="Arial"/>
              <a:buNone/>
            </a:pPr>
            <a:r>
              <a:rPr i="1" lang="nl-NL">
                <a:solidFill>
                  <a:srgbClr val="3C8F81"/>
                </a:solidFill>
                <a:latin typeface="Proxima Nova"/>
                <a:ea typeface="Proxima Nova"/>
                <a:cs typeface="Proxima Nova"/>
                <a:sym typeface="Proxima Nova"/>
              </a:rPr>
              <a:t>Robbin Muntz</a:t>
            </a:r>
            <a:endParaRPr/>
          </a:p>
        </p:txBody>
      </p:sp>
      <p:pic>
        <p:nvPicPr>
          <p:cNvPr descr="100% groen VESTING icoon.eps" id="419" name="Google Shape;4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STING hoek.eps" id="420" name="Google Shape;420;p42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3750" y="758537"/>
            <a:ext cx="2797926" cy="419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427" name="Google Shape;427;ga393d31a91_1_1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428" name="Google Shape;428;ga393d31a91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a393d31a91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75" y="471225"/>
            <a:ext cx="8713874" cy="477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4cafeaeadf_1_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436" name="Google Shape;436;g14cafeaeadf_1_1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VESTING hoek.eps" id="437" name="Google Shape;437;g14cafeaeadf_1_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58195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14cafeaeadf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2111"/>
            <a:ext cx="9144003" cy="479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External Affairs	</a:t>
            </a:r>
            <a:endParaRPr/>
          </a:p>
        </p:txBody>
      </p:sp>
      <p:pic>
        <p:nvPicPr>
          <p:cNvPr descr="VESTING hoek.eps" id="444" name="Google Shape;444;p4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3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2335"/>
              <a:buFont typeface="Arial"/>
              <a:buNone/>
            </a:pPr>
            <a:r>
              <a:rPr b="1" i="0" lang="nl-NL" sz="23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Coordinating commercial relations and career affairs</a:t>
            </a:r>
            <a:endParaRPr b="1" i="0" sz="2335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None/>
            </a:pPr>
            <a:r>
              <a:t/>
            </a:r>
            <a:endParaRPr b="0" i="0" sz="2035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nl-NL" sz="23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Main tasks: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1E4740"/>
              </a:buClr>
              <a:buSzPts val="2300"/>
              <a:buFont typeface="Arial"/>
              <a:buChar char="•"/>
            </a:pPr>
            <a:r>
              <a:rPr b="0" i="0" lang="nl-NL" sz="23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Acquisition;</a:t>
            </a:r>
            <a:endParaRPr b="0" i="0" sz="23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1E4740"/>
              </a:buClr>
              <a:buSzPts val="2300"/>
              <a:buFont typeface="Proxima Nova"/>
              <a:buChar char="•"/>
            </a:pPr>
            <a:r>
              <a:rPr b="0" i="0" lang="nl-NL" sz="23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Bridge between students and companies;</a:t>
            </a:r>
            <a:endParaRPr b="0" i="0" sz="23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1E4740"/>
              </a:buClr>
              <a:buSzPts val="2300"/>
              <a:buFont typeface="Proxima Nova"/>
              <a:buChar char="•"/>
            </a:pPr>
            <a:r>
              <a:rPr b="0" i="0" lang="nl-NL" sz="23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Organising formal activities (Data Science Tour, Trading Tour, Recruitment Dinners etc.).</a:t>
            </a:r>
            <a:endParaRPr b="0" i="0" sz="23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b="0" i="0" sz="2035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b="0" i="0" sz="2035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b="0" i="0" sz="2035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446" name="Google Shape;44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Acquisition</a:t>
            </a:r>
            <a:endParaRPr/>
          </a:p>
        </p:txBody>
      </p:sp>
      <p:pic>
        <p:nvPicPr>
          <p:cNvPr descr="VESTING hoek.eps" id="452" name="Google Shape;452;p4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4"/>
          <p:cNvSpPr txBox="1"/>
          <p:nvPr/>
        </p:nvSpPr>
        <p:spPr>
          <a:xfrm>
            <a:off x="457200" y="1074700"/>
            <a:ext cx="8229600" cy="4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what you want to “sell”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Discuss with old externals and board members;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Make your brochure.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Summer meetings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Meetings with around 80 companies;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Physical and online;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Partners and new companies.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Rounding up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company at which event;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Partnerships;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Online Exposure.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“Cold” Acquisition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New companies;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○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Throughout the whole year.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454" name="Google Shape;45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Other tasks</a:t>
            </a:r>
            <a:endParaRPr/>
          </a:p>
        </p:txBody>
      </p:sp>
      <p:pic>
        <p:nvPicPr>
          <p:cNvPr descr="VESTING hoek.eps" id="460" name="Google Shape;460;p4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5"/>
          <p:cNvSpPr txBox="1"/>
          <p:nvPr/>
        </p:nvSpPr>
        <p:spPr>
          <a:xfrm>
            <a:off x="457200" y="1181375"/>
            <a:ext cx="8229600" cy="4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Company promotion with PR (website/mailings/social media)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and Acquisition Data Analytics Team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lang="nl-NL" sz="20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Coordinator and Acquisition Groningen Investment Team Delta</a:t>
            </a:r>
            <a:endParaRPr sz="2000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Supervising the externals of executive committees of VESTING (CC, CE, IPC, etc.);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Organising alumni activities;</a:t>
            </a:r>
            <a:endParaRPr b="0" i="0" sz="20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b="0" i="0" lang="nl-NL" sz="20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with VESTING Alumni; 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b="0" i="0" lang="nl-NL" sz="222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Characteristics</a:t>
            </a:r>
            <a: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	- Communicative / social;</a:t>
            </a:r>
            <a:b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	- Professional / representative;</a:t>
            </a:r>
            <a:b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nl-NL" sz="2035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	- Strategic insight.</a:t>
            </a:r>
            <a:br>
              <a:rPr b="0" i="0" lang="nl-NL" sz="2400" u="none" cap="none" strike="noStrike">
                <a:solidFill>
                  <a:srgbClr val="0C1C1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1C19"/>
              </a:buClr>
              <a:buSzPts val="550"/>
              <a:buFont typeface="Arial"/>
              <a:buNone/>
            </a:pPr>
            <a:br>
              <a:rPr b="0" i="0" lang="nl-NL" sz="2400" u="none" cap="none" strike="noStrike">
                <a:solidFill>
                  <a:srgbClr val="0C1C1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0" i="0" lang="nl-NL" sz="2400" u="none" cap="none" strike="noStrike">
                <a:solidFill>
                  <a:srgbClr val="0C1C1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% groen VESTING icoon.eps" id="462" name="Google Shape;46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t/>
            </a:r>
            <a:endParaRPr/>
          </a:p>
        </p:txBody>
      </p:sp>
      <p:pic>
        <p:nvPicPr>
          <p:cNvPr descr="VESTING hoek.eps" id="468" name="Google Shape;468;p4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469" name="Google Shape;4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5" y="57081"/>
            <a:ext cx="9144000" cy="560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423670d64_0_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477" name="Google Shape;477;ga423670d64_0_1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78" name="Google Shape;478;ga423670d64_0_1"/>
          <p:cNvPicPr preferRelativeResize="0"/>
          <p:nvPr/>
        </p:nvPicPr>
        <p:blipFill rotWithShape="1">
          <a:blip r:embed="rId3">
            <a:alphaModFix/>
          </a:blip>
          <a:srcRect b="6301" l="12293" r="704" t="17415"/>
          <a:stretch/>
        </p:blipFill>
        <p:spPr>
          <a:xfrm>
            <a:off x="0" y="602588"/>
            <a:ext cx="9144000" cy="450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12449" l="0" r="12449" t="0"/>
          <a:stretch/>
        </p:blipFill>
        <p:spPr>
          <a:xfrm>
            <a:off x="5748000" y="0"/>
            <a:ext cx="3396000" cy="3403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STING hoek.eps" id="121" name="Google Shape;121;p5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5862583" y="-5364321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sting shape.eps" id="122" name="Google Shape;122;p5"/>
          <p:cNvPicPr preferRelativeResize="0"/>
          <p:nvPr/>
        </p:nvPicPr>
        <p:blipFill rotWithShape="1">
          <a:blip r:embed="rId5">
            <a:alphaModFix/>
          </a:blip>
          <a:srcRect b="0" l="-57033" r="-57031" t="0"/>
          <a:stretch/>
        </p:blipFill>
        <p:spPr>
          <a:xfrm>
            <a:off x="8441276" y="5236225"/>
            <a:ext cx="649073" cy="29794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4463" y="2866350"/>
            <a:ext cx="4275615" cy="28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1150" y="2902651"/>
            <a:ext cx="4935632" cy="32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8">
            <a:alphaModFix/>
          </a:blip>
          <a:srcRect b="0" l="0" r="0" t="16226"/>
          <a:stretch/>
        </p:blipFill>
        <p:spPr>
          <a:xfrm>
            <a:off x="2846625" y="-11"/>
            <a:ext cx="2901375" cy="303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9">
            <a:alphaModFix/>
          </a:blip>
          <a:srcRect b="15387" l="-4777" r="0" t="16917"/>
          <a:stretch/>
        </p:blipFill>
        <p:spPr>
          <a:xfrm>
            <a:off x="-138475" y="0"/>
            <a:ext cx="3039850" cy="29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920d928c94_2_2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2920d928c94_2_2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6" name="Google Shape;486;g2920d928c94_2_2"/>
          <p:cNvPicPr preferRelativeResize="0"/>
          <p:nvPr/>
        </p:nvPicPr>
        <p:blipFill rotWithShape="1">
          <a:blip r:embed="rId3">
            <a:alphaModFix/>
          </a:blip>
          <a:srcRect b="6343" l="13539" r="-776" t="18587"/>
          <a:stretch/>
        </p:blipFill>
        <p:spPr>
          <a:xfrm>
            <a:off x="0" y="644313"/>
            <a:ext cx="9144000" cy="442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Why VESTING Board?</a:t>
            </a:r>
            <a:endParaRPr/>
          </a:p>
        </p:txBody>
      </p:sp>
      <p:pic>
        <p:nvPicPr>
          <p:cNvPr descr="VESTING hoek.eps" id="492" name="Google Shape;492;p5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0"/>
          <p:cNvSpPr txBox="1"/>
          <p:nvPr/>
        </p:nvSpPr>
        <p:spPr>
          <a:xfrm>
            <a:off x="457200" y="1333500"/>
            <a:ext cx="7687673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620"/>
              <a:buFont typeface="Arial"/>
              <a:buNone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 board year is not only very fun, but also: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24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Companies value it, it looks very good on your cv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24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Developing organizational and social skills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24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Responsible of a professional association with a budget of more than €130.000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24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Experiences and memories that will last a lifetime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246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Networking (other boards, companies, education)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E4740"/>
              </a:buClr>
              <a:buSzPts val="620"/>
              <a:buFont typeface="Arial"/>
              <a:buNone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	A unique opportunity!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t/>
            </a:r>
            <a:endParaRPr b="0" i="0" sz="248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4" name="Google Shape;49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7100" y="4093350"/>
            <a:ext cx="241270" cy="6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495" name="Google Shape;495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Interested?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01" name="Google Shape;501;p51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5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Ask one or several of us all of your questions!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740"/>
              </a:buClr>
              <a:buSzPts val="25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Committee experience is not required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740"/>
              </a:buClr>
              <a:buSzPts val="25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Starting year is not determinative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740"/>
              </a:buClr>
              <a:buSzPts val="25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Deadline chairman: </a:t>
            </a: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13 </a:t>
            </a: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November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4740"/>
              </a:buClr>
              <a:buSzPts val="25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Deadline other functions: </a:t>
            </a:r>
            <a:r>
              <a:rPr lang="nl-NL" sz="2400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12 </a:t>
            </a: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December</a:t>
            </a:r>
            <a:endParaRPr sz="2400"/>
          </a:p>
        </p:txBody>
      </p:sp>
      <p:pic>
        <p:nvPicPr>
          <p:cNvPr descr="VESTING hoek.eps" id="502" name="Google Shape;502;p5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503" name="Google Shape;50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2381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2"/>
          <p:cNvSpPr txBox="1"/>
          <p:nvPr>
            <p:ph type="title"/>
          </p:nvPr>
        </p:nvSpPr>
        <p:spPr>
          <a:xfrm>
            <a:off x="457200" y="303847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 Semibold"/>
              <a:buNone/>
            </a:pPr>
            <a:r>
              <a:rPr b="0" i="0" lang="nl-NL" sz="4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Questions?</a:t>
            </a:r>
            <a:endParaRPr/>
          </a:p>
        </p:txBody>
      </p:sp>
      <p:pic>
        <p:nvPicPr>
          <p:cNvPr descr="VESTING - Zonder ondertitel - Zonder achtergrond-03.png" id="510" name="Google Shape;510;p52"/>
          <p:cNvPicPr preferRelativeResize="0"/>
          <p:nvPr/>
        </p:nvPicPr>
        <p:blipFill rotWithShape="1">
          <a:blip r:embed="rId3">
            <a:alphaModFix/>
          </a:blip>
          <a:srcRect b="0" l="-1830" r="-1737" t="0"/>
          <a:stretch/>
        </p:blipFill>
        <p:spPr>
          <a:xfrm>
            <a:off x="2435838" y="576320"/>
            <a:ext cx="4248827" cy="179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STING hoek.eps" id="131" name="Google Shape;131;p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610996"/>
            <a:ext cx="3281406" cy="11223307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b924fca9-55e2-43fc-a72a-493d70dabf61" id="132" name="Google Shape;132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5599" y="-76200"/>
            <a:ext cx="3996850" cy="40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525" y="-230800"/>
            <a:ext cx="5312748" cy="354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3725" y="2561475"/>
            <a:ext cx="4907550" cy="32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7">
            <a:alphaModFix/>
          </a:blip>
          <a:srcRect b="0" l="0" r="0" t="32102"/>
          <a:stretch/>
        </p:blipFill>
        <p:spPr>
          <a:xfrm>
            <a:off x="-165600" y="3136615"/>
            <a:ext cx="4379324" cy="396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General information</a:t>
            </a:r>
            <a:endParaRPr/>
          </a:p>
        </p:txBody>
      </p:sp>
      <p:pic>
        <p:nvPicPr>
          <p:cNvPr descr="VESTING hoek.eps" id="142" name="Google Shape;142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457200" y="1333499"/>
            <a:ext cx="8229600" cy="489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An average of 30 hours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 board tasks plus function-specific and divisible tasks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Many fun (constitution) drinks, activities and board 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1 to 2 courses per quarter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E474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Board grant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% groen VESTING icoon.eps"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Chairman</a:t>
            </a:r>
            <a:endParaRPr/>
          </a:p>
        </p:txBody>
      </p:sp>
      <p:pic>
        <p:nvPicPr>
          <p:cNvPr descr="VESTING hoek.eps" id="150" name="Google Shape;1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Leading the board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Chairing board meetings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all tasks</a:t>
            </a:r>
            <a:b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Strategic policy (together with vice chairman)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 policy of the association</a:t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E4740"/>
              </a:buClr>
              <a:buSzPts val="2400"/>
              <a:buFont typeface="Arial"/>
              <a:buChar char="○"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Execution of the policy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E4740"/>
              </a:buClr>
              <a:buSzPts val="600"/>
              <a:buFont typeface="Arial"/>
              <a:buNone/>
            </a:pPr>
            <a:r>
              <a:rPr b="0" i="0" lang="nl-NL" sz="2400" u="none" cap="none" strike="noStrike">
                <a:solidFill>
                  <a:srgbClr val="1E4740"/>
                </a:solidFill>
                <a:latin typeface="Proxima Nova"/>
                <a:ea typeface="Proxima Nova"/>
                <a:cs typeface="Proxima Nova"/>
                <a:sym typeface="Proxima Nova"/>
              </a:rPr>
              <a:t>Peaks: (H)ALV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100% groen VESTING icoon.eps"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 Semibold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Chairman</a:t>
            </a:r>
            <a:endParaRPr/>
          </a:p>
        </p:txBody>
      </p:sp>
      <p:pic>
        <p:nvPicPr>
          <p:cNvPr descr="VESTING hoek.eps" id="158" name="Google Shape;158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5861883" y="-5458596"/>
            <a:ext cx="3281406" cy="112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 txBox="1"/>
          <p:nvPr/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E47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035363"/>
            <a:ext cx="8364682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% groen VESTING icoon.eps" id="161" name="Google Shape;16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487" y="5316254"/>
            <a:ext cx="333446" cy="3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STING">
  <a:themeElements>
    <a:clrScheme name="VESTING">
      <a:dk1>
        <a:srgbClr val="339C88"/>
      </a:dk1>
      <a:lt1>
        <a:srgbClr val="FFFFFF"/>
      </a:lt1>
      <a:dk2>
        <a:srgbClr val="E5B244"/>
      </a:dk2>
      <a:lt2>
        <a:srgbClr val="B8E1DA"/>
      </a:lt2>
      <a:accent1>
        <a:srgbClr val="278373"/>
      </a:accent1>
      <a:accent2>
        <a:srgbClr val="63A39A"/>
      </a:accent2>
      <a:accent3>
        <a:srgbClr val="B6E0D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S.T.H. Kamerling</dc:creator>
</cp:coreProperties>
</file>